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6"/>
  </p:notesMasterIdLst>
  <p:sldIdLst>
    <p:sldId id="284" r:id="rId2"/>
    <p:sldId id="257" r:id="rId3"/>
    <p:sldId id="272" r:id="rId4"/>
    <p:sldId id="258" r:id="rId5"/>
    <p:sldId id="260" r:id="rId6"/>
    <p:sldId id="261" r:id="rId7"/>
    <p:sldId id="273" r:id="rId8"/>
    <p:sldId id="264" r:id="rId9"/>
    <p:sldId id="265" r:id="rId10"/>
    <p:sldId id="275" r:id="rId11"/>
    <p:sldId id="266" r:id="rId12"/>
    <p:sldId id="268" r:id="rId13"/>
    <p:sldId id="267" r:id="rId14"/>
    <p:sldId id="271" r:id="rId15"/>
    <p:sldId id="278" r:id="rId16"/>
    <p:sldId id="270" r:id="rId17"/>
    <p:sldId id="277" r:id="rId18"/>
    <p:sldId id="279" r:id="rId19"/>
    <p:sldId id="280" r:id="rId20"/>
    <p:sldId id="276" r:id="rId21"/>
    <p:sldId id="269" r:id="rId22"/>
    <p:sldId id="281" r:id="rId23"/>
    <p:sldId id="282" r:id="rId24"/>
    <p:sldId id="283" r:id="rId25"/>
  </p:sldIdLst>
  <p:sldSz cx="10801350" cy="6840538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华文琥珀" pitchFamily="2" charset="-122"/>
      <p:regular r:id="rId31"/>
    </p:embeddedFont>
    <p:embeddedFont>
      <p:font typeface="微软雅黑" pitchFamily="34" charset="-122"/>
      <p:regular r:id="rId32"/>
      <p:bold r:id="rId33"/>
    </p:embeddedFont>
    <p:embeddedFont>
      <p:font typeface="方正超粗黑简体" charset="-122"/>
      <p:regular r:id="rId34"/>
    </p:embeddedFont>
    <p:embeddedFont>
      <p:font typeface="方正大黑简体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5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074" y="-90"/>
      </p:cViewPr>
      <p:guideLst>
        <p:guide orient="horz" pos="2155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45389-6EE6-465E-93AC-B71EB3EBBA9F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41944-041E-47ED-B046-BF91F9F808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635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513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41912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52701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9874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7247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1944-041E-47ED-B046-BF91F9F8088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569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10101" y="2125001"/>
            <a:ext cx="9181148" cy="146628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20203" y="3876305"/>
            <a:ext cx="7560945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30979" y="273939"/>
            <a:ext cx="2430304" cy="583662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40067" y="273939"/>
            <a:ext cx="7110889" cy="583662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3232" y="4395679"/>
            <a:ext cx="9181148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53232" y="2899312"/>
            <a:ext cx="9181148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40068" y="1596126"/>
            <a:ext cx="477059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90686" y="1596126"/>
            <a:ext cx="477059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0068" y="1531204"/>
            <a:ext cx="4772472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0068" y="2169337"/>
            <a:ext cx="4772472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86936" y="1531204"/>
            <a:ext cx="4774347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86936" y="2169337"/>
            <a:ext cx="4774347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0068" y="272355"/>
            <a:ext cx="3553570" cy="11590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3028" y="272355"/>
            <a:ext cx="603825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40068" y="1431446"/>
            <a:ext cx="3553570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7140" y="4788377"/>
            <a:ext cx="6480810" cy="5652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117140" y="611215"/>
            <a:ext cx="64808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17140" y="5353671"/>
            <a:ext cx="64808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40068" y="273939"/>
            <a:ext cx="9721215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0068" y="1596126"/>
            <a:ext cx="9721215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068" y="6340166"/>
            <a:ext cx="252031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2018-9-21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90461" y="6340166"/>
            <a:ext cx="342042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740968" y="6340166"/>
            <a:ext cx="252031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56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61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64.png"/><Relationship Id="rId10" Type="http://schemas.microsoft.com/office/2007/relationships/hdphoto" Target="../media/hdphoto17.wdp"/><Relationship Id="rId4" Type="http://schemas.openxmlformats.org/officeDocument/2006/relationships/image" Target="../media/image15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68.png"/><Relationship Id="rId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70.png"/><Relationship Id="rId4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080135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-647997" y="3324187"/>
            <a:ext cx="1216935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椭圆 7"/>
          <p:cNvSpPr/>
          <p:nvPr/>
        </p:nvSpPr>
        <p:spPr>
          <a:xfrm>
            <a:off x="0" y="4860429"/>
            <a:ext cx="10801350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flipH="1">
            <a:off x="5421257" y="3187975"/>
            <a:ext cx="4875962" cy="27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xiaofangyuan [转换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410" y="1764085"/>
            <a:ext cx="1950001" cy="4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76" y="5148461"/>
            <a:ext cx="10801351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" y="5796533"/>
            <a:ext cx="10801351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8846147" y="611957"/>
            <a:ext cx="1883120" cy="1995966"/>
            <a:chOff x="8499930" y="560207"/>
            <a:chExt cx="2228610" cy="2283998"/>
          </a:xfrm>
        </p:grpSpPr>
        <p:pic>
          <p:nvPicPr>
            <p:cNvPr id="32" name="Picture 8" descr="F:\未标题-1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F:\未标题-1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024411" y="1632843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儿童消防知识</a:t>
            </a:r>
          </a:p>
        </p:txBody>
      </p:sp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226607" y="395933"/>
            <a:ext cx="5627282" cy="185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104531" y="3564285"/>
            <a:ext cx="1090778" cy="130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3006" y="13983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刘海粟小学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教育课件</a:t>
            </a:r>
          </a:p>
        </p:txBody>
      </p:sp>
      <p:pic>
        <p:nvPicPr>
          <p:cNvPr id="29" name="冒险岛天空之城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821891" y="3019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076304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5" y="-36115"/>
            <a:ext cx="1080135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F:\xiaofangyuan [转换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2923" y="1951913"/>
            <a:ext cx="1800999" cy="39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431973" y="539949"/>
            <a:ext cx="853981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172277" y="385463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防火逃生器材标识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66906" y="2556173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学习知识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8307" y="2468701"/>
            <a:ext cx="15760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C.</a:t>
            </a:r>
            <a:endParaRPr lang="zh-CN" altLang="en-US" sz="96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2277" y="4256343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儿童日常防火知识</a:t>
            </a:r>
          </a:p>
        </p:txBody>
      </p:sp>
    </p:spTree>
    <p:extLst>
      <p:ext uri="{BB962C8B-B14F-4D97-AF65-F5344CB8AC3E}">
        <p14:creationId xmlns:p14="http://schemas.microsoft.com/office/powerpoint/2010/main" xmlns="" val="920708448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606679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390655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F: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171" y="1188021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435" y="1044005"/>
            <a:ext cx="237626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649885" y="971997"/>
            <a:ext cx="1983038" cy="239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280995" y="899989"/>
            <a:ext cx="175384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90890" y="3780309"/>
            <a:ext cx="1274164" cy="17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86108" y="4148655"/>
            <a:ext cx="2195109" cy="13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1" t="19124" r="13935" b="8464"/>
          <a:stretch/>
        </p:blipFill>
        <p:spPr bwMode="auto">
          <a:xfrm>
            <a:off x="6077685" y="3996333"/>
            <a:ext cx="1516935" cy="145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098676" y="3996333"/>
            <a:ext cx="1910511" cy="14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0466" y="3329677"/>
            <a:ext cx="212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消防栓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2754" y="3338969"/>
            <a:ext cx="212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灭火器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4731" y="3338969"/>
            <a:ext cx="212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手摇报警器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5282" y="3338969"/>
            <a:ext cx="212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破拆斧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163" y="5681967"/>
            <a:ext cx="212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消防桶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4451" y="5691259"/>
            <a:ext cx="212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急救包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6428" y="5691259"/>
            <a:ext cx="212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消防帽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5282" y="5691259"/>
            <a:ext cx="212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铲子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26148" y="251917"/>
            <a:ext cx="2654247" cy="523220"/>
            <a:chOff x="226148" y="251917"/>
            <a:chExt cx="2654247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541293" y="251917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认识消防器材</a:t>
              </a:r>
            </a:p>
          </p:txBody>
        </p:sp>
        <p:sp>
          <p:nvSpPr>
            <p:cNvPr id="6" name="燕尾形 5"/>
            <p:cNvSpPr/>
            <p:nvPr/>
          </p:nvSpPr>
          <p:spPr>
            <a:xfrm>
              <a:off x="226148" y="338915"/>
              <a:ext cx="360115" cy="360052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57461134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82270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55272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3" name="Picture 3" descr="F:\未标题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440235" y="1012853"/>
            <a:ext cx="1729371" cy="167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2883" y="683965"/>
            <a:ext cx="2441972" cy="244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464571" y="905572"/>
            <a:ext cx="1918741" cy="1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808387" y="3497687"/>
            <a:ext cx="1880929" cy="17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19489" y="3429829"/>
            <a:ext cx="1895071" cy="19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91924" y="2763369"/>
            <a:ext cx="207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禁止吸烟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0595" y="2778359"/>
            <a:ext cx="3432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禁止使用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液化气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7554" y="2805397"/>
            <a:ext cx="207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禁止燃烧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烟草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7394" y="5325576"/>
            <a:ext cx="207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禁止明火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易燃品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5026" y="5265181"/>
            <a:ext cx="207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禁止泄露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倾倒汽油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8" name="Picture 8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852002" y="5414343"/>
            <a:ext cx="1229193" cy="124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20800" y="5364485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灭火器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26148" y="251917"/>
            <a:ext cx="1970948" cy="523220"/>
            <a:chOff x="226148" y="251917"/>
            <a:chExt cx="1970948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576139" y="251917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防火标识</a:t>
              </a:r>
            </a:p>
          </p:txBody>
        </p:sp>
        <p:sp>
          <p:nvSpPr>
            <p:cNvPr id="20" name="燕尾形 19"/>
            <p:cNvSpPr/>
            <p:nvPr/>
          </p:nvSpPr>
          <p:spPr>
            <a:xfrm>
              <a:off x="226148" y="338915"/>
              <a:ext cx="360115" cy="360052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75730747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F:\27r58PICq7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179" y="1188021"/>
            <a:ext cx="4176539" cy="451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28667" y="104400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逃生注意事项：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2723" y="1762344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1</a:t>
            </a:r>
            <a:r>
              <a:rPr lang="zh-CN" altLang="en-US" sz="1400" dirty="0" smtClean="0"/>
              <a:t>、</a:t>
            </a:r>
            <a:r>
              <a:rPr lang="zh-CN" altLang="en-US" sz="1400" dirty="0" smtClean="0"/>
              <a:t>弯腰前行，浓烟从上往下扩散，在近地面</a:t>
            </a:r>
            <a:r>
              <a:rPr lang="en-US" altLang="zh-CN" sz="1400" dirty="0" smtClean="0"/>
              <a:t>0.9</a:t>
            </a:r>
            <a:r>
              <a:rPr lang="zh-CN" altLang="en-US" sz="1400" dirty="0" smtClean="0"/>
              <a:t>米左右，浓烟稀薄，呼吸较容易，视野也较清晰。 </a:t>
            </a:r>
            <a:r>
              <a:rPr lang="en-US" altLang="zh-CN" sz="1400" dirty="0" smtClean="0"/>
              <a:t>2</a:t>
            </a:r>
            <a:r>
              <a:rPr lang="zh-CN" altLang="en-US" sz="1400" dirty="0" smtClean="0"/>
              <a:t>、</a:t>
            </a:r>
            <a:r>
              <a:rPr lang="zh-CN" altLang="en-US" sz="1400" dirty="0" smtClean="0"/>
              <a:t>如果出口堵塞了，则要试着打开窗或走到阳台上，走出阳台时随手关好阳台门。 </a:t>
            </a:r>
            <a:r>
              <a:rPr lang="zh-CN" altLang="en-US" sz="1400" dirty="0" smtClean="0"/>
              <a:t>。 </a:t>
            </a:r>
            <a:r>
              <a:rPr lang="en-US" altLang="zh-CN" sz="1400" dirty="0" smtClean="0"/>
              <a:t>3</a:t>
            </a:r>
            <a:r>
              <a:rPr lang="zh-CN" altLang="en-US" sz="1400" dirty="0" smtClean="0"/>
              <a:t>、</a:t>
            </a:r>
            <a:r>
              <a:rPr lang="zh-CN" altLang="en-US" sz="1400" dirty="0" smtClean="0"/>
              <a:t>如果要破窗逃生，可用顺手抓到的东西（较硬之物）砸碎玻璃，把窗口碎玻璃片弄干净，然后顺窗口逃生。如无计可施则关上房门，打开窗户，大声呼救。如果在阳台求救，应先关好后面的门窗。 </a:t>
            </a:r>
            <a:r>
              <a:rPr lang="en-US" altLang="zh-CN" sz="1400" dirty="0" smtClean="0"/>
              <a:t>4</a:t>
            </a:r>
            <a:r>
              <a:rPr lang="zh-CN" altLang="en-US" sz="1400" dirty="0" smtClean="0"/>
              <a:t>、</a:t>
            </a:r>
            <a:r>
              <a:rPr lang="zh-CN" altLang="en-US" sz="1400" dirty="0" smtClean="0"/>
              <a:t>如没有阳台，则一面等候援救，一面设法阻止火势蔓延。用湿布堵住门窗缝隙，以阻止浓烟和火焰进入房间，以免被活活烧</a:t>
            </a:r>
            <a:r>
              <a:rPr lang="zh-CN" altLang="en-US" sz="1400" dirty="0" smtClean="0"/>
              <a:t>死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472683" y="4788421"/>
            <a:ext cx="1152128" cy="1152128"/>
            <a:chOff x="5472683" y="4788421"/>
            <a:chExt cx="1152128" cy="1152128"/>
          </a:xfrm>
        </p:grpSpPr>
        <p:sp>
          <p:nvSpPr>
            <p:cNvPr id="5" name="椭圆 4"/>
            <p:cNvSpPr/>
            <p:nvPr/>
          </p:nvSpPr>
          <p:spPr>
            <a:xfrm>
              <a:off x="5472683" y="4788421"/>
              <a:ext cx="1152128" cy="11521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78296" y="4932437"/>
              <a:ext cx="802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遮掩口鼻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840835" y="4788421"/>
            <a:ext cx="1152128" cy="1152128"/>
            <a:chOff x="6830424" y="4716413"/>
            <a:chExt cx="1152128" cy="1152128"/>
          </a:xfrm>
        </p:grpSpPr>
        <p:sp>
          <p:nvSpPr>
            <p:cNvPr id="10" name="椭圆 9"/>
            <p:cNvSpPr/>
            <p:nvPr/>
          </p:nvSpPr>
          <p:spPr>
            <a:xfrm>
              <a:off x="6830424" y="4716413"/>
              <a:ext cx="1152128" cy="11521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74440" y="4932437"/>
              <a:ext cx="802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注意台阶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064971" y="4788421"/>
            <a:ext cx="1152128" cy="1152128"/>
            <a:chOff x="8064971" y="4788421"/>
            <a:chExt cx="1152128" cy="1152128"/>
          </a:xfrm>
        </p:grpSpPr>
        <p:sp>
          <p:nvSpPr>
            <p:cNvPr id="12" name="椭圆 11"/>
            <p:cNvSpPr/>
            <p:nvPr/>
          </p:nvSpPr>
          <p:spPr>
            <a:xfrm>
              <a:off x="8064971" y="4788421"/>
              <a:ext cx="1152128" cy="11521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0584" y="4932437"/>
              <a:ext cx="802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听从</a:t>
              </a:r>
              <a:endPara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安排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361115" y="4788421"/>
            <a:ext cx="1177679" cy="1152128"/>
            <a:chOff x="9361115" y="4788421"/>
            <a:chExt cx="1177679" cy="1152128"/>
          </a:xfrm>
        </p:grpSpPr>
        <p:sp>
          <p:nvSpPr>
            <p:cNvPr id="14" name="椭圆 13"/>
            <p:cNvSpPr/>
            <p:nvPr/>
          </p:nvSpPr>
          <p:spPr>
            <a:xfrm>
              <a:off x="9361115" y="4788421"/>
              <a:ext cx="1152128" cy="11521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20121" y="4915231"/>
              <a:ext cx="10186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不哭闹</a:t>
              </a:r>
              <a:endPara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不惊慌</a:t>
              </a:r>
              <a:endPara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不推挤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26148" y="251917"/>
            <a:ext cx="2689093" cy="523220"/>
            <a:chOff x="226148" y="251917"/>
            <a:chExt cx="2689093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576139" y="251917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C0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逃生通道标识</a:t>
              </a:r>
            </a:p>
          </p:txBody>
        </p:sp>
        <p:sp>
          <p:nvSpPr>
            <p:cNvPr id="16" name="燕尾形 15"/>
            <p:cNvSpPr/>
            <p:nvPr/>
          </p:nvSpPr>
          <p:spPr>
            <a:xfrm>
              <a:off x="226148" y="338915"/>
              <a:ext cx="360115" cy="360052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49401585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:\未标题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flipH="1">
            <a:off x="6774" y="2859264"/>
            <a:ext cx="2081532" cy="259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75" y="5588926"/>
            <a:ext cx="10801350" cy="12516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5318951"/>
            <a:ext cx="10801350" cy="5495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flipH="1">
            <a:off x="642145" y="1271351"/>
            <a:ext cx="3753455" cy="47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593799" y="3826737"/>
            <a:ext cx="4991452" cy="19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3907684" y="467941"/>
            <a:ext cx="4373311" cy="2376264"/>
            <a:chOff x="3907684" y="467941"/>
            <a:chExt cx="4373311" cy="2376264"/>
          </a:xfrm>
        </p:grpSpPr>
        <p:sp>
          <p:nvSpPr>
            <p:cNvPr id="6" name="椭圆形标注 5"/>
            <p:cNvSpPr/>
            <p:nvPr/>
          </p:nvSpPr>
          <p:spPr>
            <a:xfrm>
              <a:off x="3907684" y="467941"/>
              <a:ext cx="4271294" cy="2376264"/>
            </a:xfrm>
            <a:prstGeom prst="wedgeEllipseCallout">
              <a:avLst>
                <a:gd name="adj1" fmla="val -64343"/>
                <a:gd name="adj2" fmla="val 32220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46530" y="1271351"/>
              <a:ext cx="413446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rgbClr val="C00000"/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rPr>
                <a:t>儿童如何防火？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89847575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28425" y="611957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一、上实验课时听从老师的安排。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0715" y="5160655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二、千万别玩火，也不要随身携带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火柴等易燃物。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824290" y="1188021"/>
            <a:ext cx="4360361" cy="2664296"/>
            <a:chOff x="663137" y="1290009"/>
            <a:chExt cx="4360361" cy="2664296"/>
          </a:xfrm>
        </p:grpSpPr>
        <p:sp>
          <p:nvSpPr>
            <p:cNvPr id="6" name="矩形 5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50" name="Picture 2" descr="F:\2311040950A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792163" y="1389633"/>
              <a:ext cx="4122295" cy="2462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5648826" y="2268141"/>
            <a:ext cx="4360361" cy="2664296"/>
            <a:chOff x="663137" y="1290009"/>
            <a:chExt cx="4360361" cy="2664296"/>
          </a:xfrm>
        </p:grpSpPr>
        <p:sp>
          <p:nvSpPr>
            <p:cNvPr id="14" name="矩形 13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88327" y="1401827"/>
              <a:ext cx="3919147" cy="2492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008865874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87472" y="1620069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三、不在阳台上和楼道内等禁止燃放烟花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爆竹的地点燃放烟花爆竹。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5881" y="4224551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四、点燃的蚊香以及灯泡等物品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远离易燃物品。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90331" y="2484165"/>
            <a:ext cx="4598455" cy="2809778"/>
            <a:chOff x="663137" y="1290009"/>
            <a:chExt cx="4360361" cy="2664296"/>
          </a:xfrm>
        </p:grpSpPr>
        <p:sp>
          <p:nvSpPr>
            <p:cNvPr id="8" name="矩形 7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88327" y="1506033"/>
              <a:ext cx="3964439" cy="2277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5720834" y="1116013"/>
            <a:ext cx="4360361" cy="2664296"/>
            <a:chOff x="663137" y="1290009"/>
            <a:chExt cx="4360361" cy="2664296"/>
          </a:xfrm>
        </p:grpSpPr>
        <p:sp>
          <p:nvSpPr>
            <p:cNvPr id="14" name="矩形 13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88328" y="1498739"/>
              <a:ext cx="3991154" cy="2295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118408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21226" y="3792503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五、用完的电器及时拔掉插销，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不随意拆解电器。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8108" y="4636854"/>
            <a:ext cx="3518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六、发现煤气泄露要打开门窗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切勿点明火和打开（关闭）电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器开关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512564" y="1764085"/>
            <a:ext cx="4536504" cy="2664296"/>
            <a:chOff x="486994" y="1290009"/>
            <a:chExt cx="4536504" cy="2664296"/>
          </a:xfrm>
        </p:grpSpPr>
        <p:sp>
          <p:nvSpPr>
            <p:cNvPr id="10" name="矩形 9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7355"/>
            <a:stretch/>
          </p:blipFill>
          <p:spPr bwMode="auto">
            <a:xfrm>
              <a:off x="486994" y="1457181"/>
              <a:ext cx="4403688" cy="235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792163" y="827981"/>
            <a:ext cx="4360361" cy="2664296"/>
            <a:chOff x="663137" y="1290009"/>
            <a:chExt cx="4360361" cy="2664296"/>
          </a:xfrm>
        </p:grpSpPr>
        <p:sp>
          <p:nvSpPr>
            <p:cNvPr id="16" name="矩形 15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47034" y="1471078"/>
              <a:ext cx="3992567" cy="2324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704043607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20730" y="755973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七、不乱动不损坏公共消防器材。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44891" y="4296559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八、不在校园内随意焚烧树叶，垃圾等物品。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8707" y="251917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九、在郊外、森林，不玩火，不野炊。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64250" y="1260029"/>
            <a:ext cx="4360361" cy="2664296"/>
            <a:chOff x="663137" y="1290009"/>
            <a:chExt cx="4360361" cy="2664296"/>
          </a:xfrm>
        </p:grpSpPr>
        <p:sp>
          <p:nvSpPr>
            <p:cNvPr id="8" name="矩形 7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47609" y="1434025"/>
              <a:ext cx="4031873" cy="2358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3325527" y="3636293"/>
            <a:ext cx="3888970" cy="2376264"/>
            <a:chOff x="663137" y="1290009"/>
            <a:chExt cx="4360361" cy="2664296"/>
          </a:xfrm>
        </p:grpSpPr>
        <p:sp>
          <p:nvSpPr>
            <p:cNvPr id="11" name="矩形 10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798823" y="1457181"/>
              <a:ext cx="4081544" cy="2335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5760715" y="724035"/>
            <a:ext cx="4242513" cy="2592288"/>
            <a:chOff x="663137" y="1290009"/>
            <a:chExt cx="4360361" cy="2664296"/>
          </a:xfrm>
        </p:grpSpPr>
        <p:sp>
          <p:nvSpPr>
            <p:cNvPr id="14" name="矩形 13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37706" y="1486495"/>
              <a:ext cx="4009046" cy="2254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027674051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5873179" y="1272223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十、学会识别消防安全标识，提高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自护自救能力。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679" y="4656599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十一、进入公共场所记住安全逃离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标识和安全通道方向。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688707" y="2340149"/>
            <a:ext cx="4360361" cy="2664296"/>
            <a:chOff x="663137" y="1290009"/>
            <a:chExt cx="4360361" cy="2664296"/>
          </a:xfrm>
        </p:grpSpPr>
        <p:sp>
          <p:nvSpPr>
            <p:cNvPr id="7" name="矩形 6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05006" y="1442191"/>
              <a:ext cx="4116215" cy="235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616582" y="1332037"/>
            <a:ext cx="4568069" cy="2952328"/>
            <a:chOff x="663137" y="1290009"/>
            <a:chExt cx="4360361" cy="2664296"/>
          </a:xfrm>
        </p:grpSpPr>
        <p:sp>
          <p:nvSpPr>
            <p:cNvPr id="10" name="矩形 9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73588" y="1457182"/>
              <a:ext cx="3986562" cy="2367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934687256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>
            <a:off x="-194872" y="-179882"/>
            <a:ext cx="11197652" cy="2533338"/>
          </a:xfrm>
          <a:custGeom>
            <a:avLst/>
            <a:gdLst>
              <a:gd name="connsiteX0" fmla="*/ 0 w 11197652"/>
              <a:gd name="connsiteY0" fmla="*/ 2233534 h 2533338"/>
              <a:gd name="connsiteX1" fmla="*/ 0 w 11197652"/>
              <a:gd name="connsiteY1" fmla="*/ 2233534 h 2533338"/>
              <a:gd name="connsiteX2" fmla="*/ 0 w 11197652"/>
              <a:gd name="connsiteY2" fmla="*/ 0 h 2533338"/>
              <a:gd name="connsiteX3" fmla="*/ 11167672 w 11197652"/>
              <a:gd name="connsiteY3" fmla="*/ 14990 h 2533338"/>
              <a:gd name="connsiteX4" fmla="*/ 11197652 w 11197652"/>
              <a:gd name="connsiteY4" fmla="*/ 2533338 h 2533338"/>
              <a:gd name="connsiteX5" fmla="*/ 5621311 w 11197652"/>
              <a:gd name="connsiteY5" fmla="*/ 554636 h 2533338"/>
              <a:gd name="connsiteX6" fmla="*/ 0 w 11197652"/>
              <a:gd name="connsiteY6" fmla="*/ 2233534 h 253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97652" h="2533338">
                <a:moveTo>
                  <a:pt x="0" y="2233534"/>
                </a:moveTo>
                <a:lnTo>
                  <a:pt x="0" y="2233534"/>
                </a:lnTo>
                <a:lnTo>
                  <a:pt x="0" y="0"/>
                </a:lnTo>
                <a:lnTo>
                  <a:pt x="11167672" y="14990"/>
                </a:lnTo>
                <a:lnTo>
                  <a:pt x="11197652" y="2533338"/>
                </a:lnTo>
                <a:lnTo>
                  <a:pt x="5621311" y="554636"/>
                </a:lnTo>
                <a:lnTo>
                  <a:pt x="0" y="223353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-639278" y="467941"/>
            <a:ext cx="12016617" cy="1167118"/>
            <a:chOff x="-783294" y="467941"/>
            <a:chExt cx="12016617" cy="1167118"/>
          </a:xfrm>
        </p:grpSpPr>
        <p:grpSp>
          <p:nvGrpSpPr>
            <p:cNvPr id="9" name="组合 8"/>
            <p:cNvGrpSpPr/>
            <p:nvPr/>
          </p:nvGrpSpPr>
          <p:grpSpPr>
            <a:xfrm>
              <a:off x="-783294" y="1049546"/>
              <a:ext cx="12016617" cy="518227"/>
              <a:chOff x="-642072" y="1177480"/>
              <a:chExt cx="11563048" cy="332551"/>
            </a:xfrm>
          </p:grpSpPr>
          <p:sp>
            <p:nvSpPr>
              <p:cNvPr id="6" name="圆角矩形 5"/>
              <p:cNvSpPr/>
              <p:nvPr/>
            </p:nvSpPr>
            <p:spPr>
              <a:xfrm rot="20593102">
                <a:off x="-642072" y="1177480"/>
                <a:ext cx="6178064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圆角矩形 30"/>
              <p:cNvSpPr/>
              <p:nvPr/>
            </p:nvSpPr>
            <p:spPr>
              <a:xfrm rot="1138682" flipH="1">
                <a:off x="5088328" y="1221999"/>
                <a:ext cx="5832648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圆角矩形 10"/>
            <p:cNvSpPr/>
            <p:nvPr/>
          </p:nvSpPr>
          <p:spPr>
            <a:xfrm>
              <a:off x="8368520" y="467941"/>
              <a:ext cx="1496651" cy="16974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8596065" y="554939"/>
              <a:ext cx="1064603" cy="1080120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F:\未标题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14020" y="3143548"/>
            <a:ext cx="2098623" cy="289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47299" y="3843919"/>
            <a:ext cx="1773056" cy="21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42662" y="3276253"/>
            <a:ext cx="1812302" cy="28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363915" y="3583449"/>
            <a:ext cx="2077320" cy="25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20155" y="2969057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A</a:t>
            </a:r>
            <a:r>
              <a:rPr lang="zh-CN" altLang="en-US" sz="28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认识火灾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12764" y="2412157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B</a:t>
            </a:r>
            <a:r>
              <a:rPr lang="zh-CN" altLang="en-US" sz="28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火灾处置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14670" y="2431321"/>
            <a:ext cx="189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C</a:t>
            </a:r>
            <a:r>
              <a:rPr lang="zh-CN" altLang="en-US" sz="28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学习知识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97346" y="3060229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D</a:t>
            </a:r>
            <a:r>
              <a:rPr lang="zh-CN" altLang="en-US" sz="28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自我保护</a:t>
            </a:r>
          </a:p>
        </p:txBody>
      </p:sp>
      <p:sp>
        <p:nvSpPr>
          <p:cNvPr id="20" name="矩形 19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2225364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2" grpId="0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5" y="0"/>
            <a:ext cx="1080135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F:\xiaofangyuan [转换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2923" y="1951913"/>
            <a:ext cx="1800999" cy="39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431973" y="539949"/>
            <a:ext cx="853981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44491" y="375069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儿童在火灾中的自救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66906" y="2556173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自我保护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21069" y="2298121"/>
            <a:ext cx="165141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D</a:t>
            </a:r>
            <a:r>
              <a:rPr lang="en-US" altLang="zh-CN" sz="80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.</a:t>
            </a:r>
            <a:endParaRPr lang="zh-CN" altLang="en-US" sz="80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280324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538456" y="4132798"/>
            <a:ext cx="2951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一、迅速拨打火警电话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119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并向周围大声呼喊“着火啦，快救火”。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0515" y="4132798"/>
            <a:ext cx="2951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二、在窗口和阳台等容易被人看见的地方呼救。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2617" y="4132798"/>
            <a:ext cx="2951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三、关闭并封堵连通火区的房门，缝隙，泼水降温。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22432" y="1612518"/>
            <a:ext cx="3206035" cy="2227164"/>
            <a:chOff x="663137" y="1290009"/>
            <a:chExt cx="4360361" cy="2664296"/>
          </a:xfrm>
        </p:grpSpPr>
        <p:sp>
          <p:nvSpPr>
            <p:cNvPr id="8" name="矩形 7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07299" y="1471326"/>
              <a:ext cx="4097877" cy="2353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3778243" y="1612518"/>
            <a:ext cx="3206035" cy="2227164"/>
            <a:chOff x="663137" y="1290009"/>
            <a:chExt cx="4360361" cy="2664296"/>
          </a:xfrm>
        </p:grpSpPr>
        <p:sp>
          <p:nvSpPr>
            <p:cNvPr id="11" name="矩形 10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74263" y="1438483"/>
              <a:ext cx="3974532" cy="2385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7235200" y="1612518"/>
            <a:ext cx="3206035" cy="2227164"/>
            <a:chOff x="663137" y="1290009"/>
            <a:chExt cx="4360361" cy="2664296"/>
          </a:xfrm>
        </p:grpSpPr>
        <p:sp>
          <p:nvSpPr>
            <p:cNvPr id="14" name="矩形 13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12322" y="1438483"/>
              <a:ext cx="4099772" cy="238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193352572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390655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131974" y="3727114"/>
            <a:ext cx="4103226" cy="2573475"/>
            <a:chOff x="3168427" y="3477093"/>
            <a:chExt cx="4103226" cy="2573475"/>
          </a:xfrm>
        </p:grpSpPr>
        <p:pic>
          <p:nvPicPr>
            <p:cNvPr id="1026" name="Picture 2" descr="F:\46 [转换]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790588" y="4000107"/>
              <a:ext cx="3481065" cy="2050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F:\1 [转换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052" y="3477093"/>
              <a:ext cx="761569" cy="1239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F:\1 [转换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4294865"/>
              <a:ext cx="1078890" cy="1755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04131" y="3860007"/>
            <a:ext cx="295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四、尽快逃离火场，不能在床底下，家具内躲藏。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1090" y="2701930"/>
            <a:ext cx="295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五、尽快藏往楼外，不要乘电梯，不要盲目跳楼。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5466" y="3793083"/>
            <a:ext cx="2951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六、在老师和工作人员指挥下，有秩序撤离不要快跑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乱藏。</a:t>
            </a:r>
          </a:p>
        </p:txBody>
      </p:sp>
      <p:sp>
        <p:nvSpPr>
          <p:cNvPr id="10" name="燕尾形箭头 9"/>
          <p:cNvSpPr/>
          <p:nvPr/>
        </p:nvSpPr>
        <p:spPr>
          <a:xfrm rot="12469649">
            <a:off x="2350039" y="4937600"/>
            <a:ext cx="792088" cy="617410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燕尾形箭头 11"/>
          <p:cNvSpPr/>
          <p:nvPr/>
        </p:nvSpPr>
        <p:spPr>
          <a:xfrm rot="9130351" flipH="1">
            <a:off x="7371191" y="4957936"/>
            <a:ext cx="792088" cy="617410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箭头 12"/>
          <p:cNvSpPr/>
          <p:nvPr/>
        </p:nvSpPr>
        <p:spPr>
          <a:xfrm rot="16200000">
            <a:off x="4953296" y="3795640"/>
            <a:ext cx="792088" cy="617410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11642" y="1476053"/>
            <a:ext cx="3206035" cy="2227164"/>
            <a:chOff x="663137" y="1290009"/>
            <a:chExt cx="4360361" cy="2664296"/>
          </a:xfrm>
        </p:grpSpPr>
        <p:sp>
          <p:nvSpPr>
            <p:cNvPr id="15" name="矩形 14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07299" y="1512976"/>
              <a:ext cx="4132157" cy="227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组合 16"/>
          <p:cNvGrpSpPr/>
          <p:nvPr/>
        </p:nvGrpSpPr>
        <p:grpSpPr>
          <a:xfrm>
            <a:off x="3778816" y="251917"/>
            <a:ext cx="3206035" cy="2227164"/>
            <a:chOff x="663137" y="1290009"/>
            <a:chExt cx="4360361" cy="2664296"/>
          </a:xfrm>
        </p:grpSpPr>
        <p:sp>
          <p:nvSpPr>
            <p:cNvPr id="18" name="矩形 17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07301" y="1462291"/>
              <a:ext cx="4118263" cy="232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组合 19"/>
          <p:cNvGrpSpPr/>
          <p:nvPr/>
        </p:nvGrpSpPr>
        <p:grpSpPr>
          <a:xfrm>
            <a:off x="7163192" y="1409129"/>
            <a:ext cx="3206035" cy="2227164"/>
            <a:chOff x="663137" y="1290009"/>
            <a:chExt cx="4360361" cy="2664296"/>
          </a:xfrm>
        </p:grpSpPr>
        <p:sp>
          <p:nvSpPr>
            <p:cNvPr id="21" name="矩形 20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761071" y="1483530"/>
              <a:ext cx="4144105" cy="229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630629355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92163" y="4572397"/>
            <a:ext cx="4175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七、逆风向逃亡安全地带，远离木材草地等区域。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15252" y="1404045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八、火势较大时，需用水湿透被褥，包裹头部身体冲出火场。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04131" y="899989"/>
            <a:ext cx="4731485" cy="3286862"/>
            <a:chOff x="663137" y="1290009"/>
            <a:chExt cx="4360361" cy="2664296"/>
          </a:xfrm>
        </p:grpSpPr>
        <p:sp>
          <p:nvSpPr>
            <p:cNvPr id="7" name="矩形 6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07299" y="1406747"/>
              <a:ext cx="4102872" cy="2401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5565734" y="2331700"/>
            <a:ext cx="4731485" cy="3286862"/>
            <a:chOff x="663137" y="1290009"/>
            <a:chExt cx="4360361" cy="2664296"/>
          </a:xfrm>
        </p:grpSpPr>
        <p:sp>
          <p:nvSpPr>
            <p:cNvPr id="10" name="矩形 9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776464" y="1461628"/>
              <a:ext cx="4128711" cy="2345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394091443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639278" y="4773431"/>
            <a:ext cx="12016617" cy="1167118"/>
            <a:chOff x="-783294" y="467941"/>
            <a:chExt cx="12016617" cy="1167118"/>
          </a:xfrm>
        </p:grpSpPr>
        <p:grpSp>
          <p:nvGrpSpPr>
            <p:cNvPr id="6" name="组合 5"/>
            <p:cNvGrpSpPr/>
            <p:nvPr/>
          </p:nvGrpSpPr>
          <p:grpSpPr>
            <a:xfrm>
              <a:off x="-783294" y="1049546"/>
              <a:ext cx="12016617" cy="518227"/>
              <a:chOff x="-642072" y="1177480"/>
              <a:chExt cx="11563048" cy="332551"/>
            </a:xfrm>
          </p:grpSpPr>
          <p:sp>
            <p:nvSpPr>
              <p:cNvPr id="9" name="圆角矩形 8"/>
              <p:cNvSpPr/>
              <p:nvPr/>
            </p:nvSpPr>
            <p:spPr>
              <a:xfrm rot="20593102">
                <a:off x="-642072" y="1177480"/>
                <a:ext cx="6178064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圆角矩形 9"/>
              <p:cNvSpPr/>
              <p:nvPr/>
            </p:nvSpPr>
            <p:spPr>
              <a:xfrm rot="1138682" flipH="1">
                <a:off x="5088328" y="1221999"/>
                <a:ext cx="5832648" cy="288032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圆角矩形 6"/>
            <p:cNvSpPr/>
            <p:nvPr/>
          </p:nvSpPr>
          <p:spPr>
            <a:xfrm>
              <a:off x="8368520" y="467941"/>
              <a:ext cx="1496651" cy="16974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8596065" y="554939"/>
              <a:ext cx="1064603" cy="1080120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1217" y="3204245"/>
            <a:ext cx="3743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九、烟雾弥漫可用手帕，毛巾捂住口鼻，尽量低身弯腰行走或匍匐前进。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5833" y="3124686"/>
            <a:ext cx="3899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十、不要惊慌乱跑，着火衣物需要尽快脱下，然后就地打滚。用湿透被褥捂住用水灭火。</a:t>
            </a:r>
          </a:p>
        </p:txBody>
      </p:sp>
      <p:sp>
        <p:nvSpPr>
          <p:cNvPr id="14" name="矩形 13"/>
          <p:cNvSpPr/>
          <p:nvPr/>
        </p:nvSpPr>
        <p:spPr>
          <a:xfrm>
            <a:off x="3096419" y="5940549"/>
            <a:ext cx="2355699" cy="899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565256" y="5940549"/>
            <a:ext cx="2355699" cy="899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48147" y="323925"/>
            <a:ext cx="4032448" cy="2625143"/>
            <a:chOff x="663137" y="1290009"/>
            <a:chExt cx="4360361" cy="2664296"/>
          </a:xfrm>
        </p:grpSpPr>
        <p:sp>
          <p:nvSpPr>
            <p:cNvPr id="17" name="矩形 16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07299" y="1485920"/>
              <a:ext cx="4048013" cy="2301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192763" y="323925"/>
            <a:ext cx="4032448" cy="2625143"/>
            <a:chOff x="663137" y="1290009"/>
            <a:chExt cx="4360361" cy="2664296"/>
          </a:xfrm>
        </p:grpSpPr>
        <p:sp>
          <p:nvSpPr>
            <p:cNvPr id="20" name="矩形 19"/>
            <p:cNvSpPr/>
            <p:nvPr/>
          </p:nvSpPr>
          <p:spPr>
            <a:xfrm>
              <a:off x="663137" y="1290009"/>
              <a:ext cx="4360361" cy="26642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807298" y="1482404"/>
              <a:ext cx="4138335" cy="230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771917934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080135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F:\xiaofangyuan [转换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2923" y="1951913"/>
            <a:ext cx="1800999" cy="39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0315" y="2412157"/>
            <a:ext cx="14911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A</a:t>
            </a:r>
            <a:r>
              <a:rPr lang="en-US" altLang="zh-CN" sz="7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.</a:t>
            </a:r>
            <a:endParaRPr lang="zh-CN" altLang="en-US" sz="72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431973" y="499061"/>
            <a:ext cx="853981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70156" y="378030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正确面对火灾的危害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28467" y="2556173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认识火灾</a:t>
            </a:r>
          </a:p>
        </p:txBody>
      </p:sp>
    </p:spTree>
    <p:extLst>
      <p:ext uri="{BB962C8B-B14F-4D97-AF65-F5344CB8AC3E}">
        <p14:creationId xmlns:p14="http://schemas.microsoft.com/office/powerpoint/2010/main" xmlns="" val="4143081569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568f9c2405ca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547" y="2476872"/>
            <a:ext cx="4026992" cy="35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1 [转换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187" y="2196133"/>
            <a:ext cx="700391" cy="11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F:\1 [转换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2172" y="4428381"/>
            <a:ext cx="700391" cy="11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384451" y="1260029"/>
            <a:ext cx="1796951" cy="1940842"/>
            <a:chOff x="3384451" y="1260029"/>
            <a:chExt cx="1796951" cy="1940842"/>
          </a:xfrm>
        </p:grpSpPr>
        <p:grpSp>
          <p:nvGrpSpPr>
            <p:cNvPr id="5" name="组合 4"/>
            <p:cNvGrpSpPr/>
            <p:nvPr/>
          </p:nvGrpSpPr>
          <p:grpSpPr>
            <a:xfrm>
              <a:off x="3384451" y="1521185"/>
              <a:ext cx="1726344" cy="1679686"/>
              <a:chOff x="3600475" y="711703"/>
              <a:chExt cx="2592288" cy="2522226"/>
            </a:xfrm>
          </p:grpSpPr>
          <p:sp>
            <p:nvSpPr>
              <p:cNvPr id="3" name="椭圆形标注 2"/>
              <p:cNvSpPr/>
              <p:nvPr/>
            </p:nvSpPr>
            <p:spPr>
              <a:xfrm>
                <a:off x="3600475" y="711703"/>
                <a:ext cx="2592288" cy="2522226"/>
              </a:xfrm>
              <a:prstGeom prst="wedgeEllipseCallout">
                <a:avLst>
                  <a:gd name="adj1" fmla="val -60405"/>
                  <a:gd name="adj2" fmla="val 59100"/>
                </a:avLst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3744491" y="820688"/>
                <a:ext cx="2304256" cy="23042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077" name="Picture 5" descr="F:\93E58PICbXA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528467" y="1659019"/>
              <a:ext cx="1423328" cy="142332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F:\1 [转换]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974" y="1260029"/>
              <a:ext cx="466428" cy="759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F:\10款消防元素图标矢量素材_lanrentuku.co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620" y="3726046"/>
            <a:ext cx="5092954" cy="25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28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616699" y="539949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A</a:t>
            </a:r>
            <a:r>
              <a:rPr lang="zh-CN" altLang="en-US" sz="36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认识火灾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5703808" y="1186280"/>
            <a:ext cx="4392488" cy="17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47825" y="1332037"/>
            <a:ext cx="4248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400" b="1" dirty="0" smtClean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汉仪大黑简" pitchFamily="49" charset="-122"/>
              <a:ea typeface="汉仪大黑简" pitchFamily="49" charset="-122"/>
            </a:endParaRPr>
          </a:p>
          <a:p>
            <a:r>
              <a:rPr lang="zh-CN" altLang="en-US" sz="28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汉仪大黑简" pitchFamily="49" charset="-122"/>
                <a:ea typeface="汉仪大黑简" pitchFamily="49" charset="-122"/>
              </a:rPr>
              <a:t>火灾的概念：在</a:t>
            </a:r>
            <a:r>
              <a:rPr lang="zh-CN" altLang="en-US" sz="28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汉仪大黑简" pitchFamily="49" charset="-122"/>
                <a:ea typeface="汉仪大黑简" pitchFamily="49" charset="-122"/>
              </a:rPr>
              <a:t>时间或空间上失去控制的燃烧所造成的灾害，即为火灾。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96219" y="356983"/>
            <a:ext cx="1726344" cy="1911158"/>
            <a:chOff x="1296219" y="356983"/>
            <a:chExt cx="1726344" cy="1911158"/>
          </a:xfrm>
        </p:grpSpPr>
        <p:sp>
          <p:nvSpPr>
            <p:cNvPr id="39" name="椭圆形标注 38"/>
            <p:cNvSpPr/>
            <p:nvPr/>
          </p:nvSpPr>
          <p:spPr>
            <a:xfrm>
              <a:off x="1296219" y="588455"/>
              <a:ext cx="1726344" cy="1679686"/>
            </a:xfrm>
            <a:prstGeom prst="wedgeEllipseCallout">
              <a:avLst>
                <a:gd name="adj1" fmla="val 48135"/>
                <a:gd name="adj2" fmla="val 104614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386047" y="638995"/>
              <a:ext cx="1534528" cy="1584176"/>
              <a:chOff x="1368227" y="-1384599"/>
              <a:chExt cx="1534528" cy="158417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1368227" y="-1354619"/>
                <a:ext cx="1534528" cy="15345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7284"/>
              <a:stretch/>
            </p:blipFill>
            <p:spPr bwMode="auto">
              <a:xfrm>
                <a:off x="1392435" y="-1384599"/>
                <a:ext cx="1455598" cy="158417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3" descr="F:\1 [转换]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339" y="356983"/>
              <a:ext cx="466428" cy="759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703805179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F:\未标题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632923" y="2632258"/>
            <a:ext cx="3182580" cy="36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9029" y="315214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1.</a:t>
            </a:r>
            <a:r>
              <a:rPr lang="zh-CN" altLang="en-US" sz="32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添加标题</a:t>
            </a:r>
            <a:endParaRPr lang="zh-CN" altLang="en-US" sz="3200" dirty="0">
              <a:solidFill>
                <a:srgbClr val="C0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576138" y="898248"/>
            <a:ext cx="4392488" cy="17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0155" y="1044005"/>
            <a:ext cx="6552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火灾的危害：</a:t>
            </a:r>
            <a:endParaRPr lang="en-US" altLang="zh-CN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1、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毁坏物质财富                         </a:t>
            </a:r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残害人类生命</a:t>
            </a:r>
            <a:endParaRPr lang="en-US" altLang="zh-CN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3、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破坏生态平衡                         </a:t>
            </a:r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4、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造成间接经济损失</a:t>
            </a:r>
            <a:endParaRPr lang="en-US" altLang="zh-CN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5、</a:t>
            </a:r>
            <a:r>
              <a:rPr lang="zh-CN" altLang="en-US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造成不良社会影响</a:t>
            </a:r>
            <a:endParaRPr lang="en-US" altLang="zh-CN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4211" y="2232177"/>
            <a:ext cx="3132308" cy="3132308"/>
            <a:chOff x="864171" y="2238161"/>
            <a:chExt cx="3366573" cy="3366573"/>
          </a:xfrm>
        </p:grpSpPr>
        <p:sp>
          <p:nvSpPr>
            <p:cNvPr id="4" name="椭圆 3"/>
            <p:cNvSpPr/>
            <p:nvPr/>
          </p:nvSpPr>
          <p:spPr>
            <a:xfrm>
              <a:off x="864171" y="2238161"/>
              <a:ext cx="3366573" cy="33665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053129" y="2415491"/>
              <a:ext cx="3000243" cy="300024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3384451" y="3564285"/>
            <a:ext cx="2520280" cy="2520280"/>
            <a:chOff x="864171" y="2238161"/>
            <a:chExt cx="3366573" cy="3366573"/>
          </a:xfrm>
        </p:grpSpPr>
        <p:sp>
          <p:nvSpPr>
            <p:cNvPr id="13" name="椭圆 12"/>
            <p:cNvSpPr/>
            <p:nvPr/>
          </p:nvSpPr>
          <p:spPr>
            <a:xfrm>
              <a:off x="864171" y="2238161"/>
              <a:ext cx="3366573" cy="336657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002476" y="2375431"/>
              <a:ext cx="3092033" cy="309203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椭圆 15"/>
          <p:cNvSpPr/>
          <p:nvPr/>
        </p:nvSpPr>
        <p:spPr>
          <a:xfrm>
            <a:off x="5832723" y="2700189"/>
            <a:ext cx="2016224" cy="2016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70715" y="2844205"/>
            <a:ext cx="1728192" cy="17281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3171616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虚尾箭头 4"/>
          <p:cNvSpPr/>
          <p:nvPr/>
        </p:nvSpPr>
        <p:spPr>
          <a:xfrm flipH="1">
            <a:off x="4680595" y="323925"/>
            <a:ext cx="648072" cy="43204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358173" y="3389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火灾实例标题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96619" y="827981"/>
            <a:ext cx="3276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全世界每年死于火灾的人数平均为</a:t>
            </a:r>
            <a:r>
              <a:rPr lang="en-US" altLang="zh-CN" sz="1400" dirty="0" smtClean="0"/>
              <a:t>7</a:t>
            </a:r>
            <a:r>
              <a:rPr lang="zh-CN" altLang="en-US" sz="1400" dirty="0" smtClean="0"/>
              <a:t>万人，全世界每年发生工伤死亡人数为</a:t>
            </a:r>
            <a:r>
              <a:rPr lang="en-US" altLang="zh-CN" sz="1400" dirty="0" smtClean="0"/>
              <a:t>110</a:t>
            </a:r>
            <a:r>
              <a:rPr lang="zh-CN" altLang="en-US" sz="1400" dirty="0" smtClean="0"/>
              <a:t>万</a:t>
            </a:r>
            <a:r>
              <a:rPr lang="zh-CN" altLang="en-US" sz="1400" dirty="0" smtClean="0"/>
              <a:t>人。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" y="-19928"/>
            <a:ext cx="4407109" cy="6860466"/>
            <a:chOff x="75" y="-19928"/>
            <a:chExt cx="4407109" cy="6860466"/>
          </a:xfrm>
        </p:grpSpPr>
        <p:pic>
          <p:nvPicPr>
            <p:cNvPr id="5124" name="Picture 4" descr="F:\1178957084442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75" y="-19928"/>
              <a:ext cx="4407109" cy="6860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24211" y="6116503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右键可更改图片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30207" y="1692077"/>
            <a:ext cx="3168352" cy="2304256"/>
            <a:chOff x="4968627" y="2454185"/>
            <a:chExt cx="3168352" cy="2304256"/>
          </a:xfrm>
        </p:grpSpPr>
        <p:sp>
          <p:nvSpPr>
            <p:cNvPr id="2" name="矩形 1"/>
            <p:cNvSpPr/>
            <p:nvPr/>
          </p:nvSpPr>
          <p:spPr>
            <a:xfrm>
              <a:off x="4968627" y="2454185"/>
              <a:ext cx="3168352" cy="23042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6" name="Picture 2" descr="F:\u=418881861,4088930446&amp;fm=206&amp;gp=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130097" y="2556173"/>
              <a:ext cx="2809407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200875" y="4140349"/>
            <a:ext cx="3168352" cy="2304256"/>
            <a:chOff x="4968627" y="2454185"/>
            <a:chExt cx="3168352" cy="2304256"/>
          </a:xfrm>
        </p:grpSpPr>
        <p:sp>
          <p:nvSpPr>
            <p:cNvPr id="12" name="矩形 11"/>
            <p:cNvSpPr/>
            <p:nvPr/>
          </p:nvSpPr>
          <p:spPr>
            <a:xfrm>
              <a:off x="4968627" y="2454185"/>
              <a:ext cx="3168352" cy="23042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5130097" y="2666283"/>
              <a:ext cx="2809407" cy="1875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8353003" y="2754774"/>
            <a:ext cx="1638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江苏省海门市东灶港镇一名老人在家给手机充电时，引发火灾。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49399" y="1879645"/>
            <a:ext cx="14157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2012.6</a:t>
            </a:r>
          </a:p>
          <a:p>
            <a:r>
              <a:rPr lang="zh-CN" altLang="en-US" sz="24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火灾例案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10665" y="4410958"/>
            <a:ext cx="14157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2015.2</a:t>
            </a:r>
          </a:p>
          <a:p>
            <a:r>
              <a:rPr lang="zh-CN" altLang="en-US" sz="24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火灾例案</a:t>
            </a:r>
          </a:p>
        </p:txBody>
      </p:sp>
    </p:spTree>
    <p:extLst>
      <p:ext uri="{BB962C8B-B14F-4D97-AF65-F5344CB8AC3E}">
        <p14:creationId xmlns:p14="http://schemas.microsoft.com/office/powerpoint/2010/main" xmlns="" val="1228847400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4" grpId="0"/>
      <p:bldP spid="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5" y="0"/>
            <a:ext cx="1080135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F:\xiaofangyuan [转换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2923" y="1951913"/>
            <a:ext cx="1800999" cy="39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431973" y="539949"/>
            <a:ext cx="853981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00475" y="3750692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如何拨打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119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火警电话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66906" y="2556173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火灾处置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8307" y="2468701"/>
            <a:ext cx="16065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B</a:t>
            </a:r>
            <a:r>
              <a:rPr lang="en-US" altLang="zh-CN" sz="96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.</a:t>
            </a:r>
            <a:endParaRPr lang="zh-CN" altLang="en-US" sz="96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415537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744492" y="39593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B.</a:t>
            </a:r>
            <a:r>
              <a:rPr lang="zh-CN" altLang="en-US" sz="36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火灾处置</a:t>
            </a: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3831601" y="1042264"/>
            <a:ext cx="4392488" cy="17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59592" y="1188021"/>
            <a:ext cx="6393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1</a:t>
            </a:r>
            <a:r>
              <a:rPr lang="zh-CN" altLang="en-US" sz="1400" dirty="0" smtClean="0"/>
              <a:t>、切忌慌乱，判断火势来源，采取与火源相反方向逃生。</a:t>
            </a:r>
            <a:br>
              <a:rPr lang="zh-CN" altLang="en-US" sz="1400" dirty="0" smtClean="0"/>
            </a:br>
            <a:r>
              <a:rPr lang="en-US" altLang="zh-CN" sz="1400" dirty="0" smtClean="0"/>
              <a:t>2</a:t>
            </a:r>
            <a:r>
              <a:rPr lang="zh-CN" altLang="en-US" sz="1400" dirty="0" smtClean="0"/>
              <a:t>、切勿使用升降设备</a:t>
            </a:r>
            <a:r>
              <a:rPr lang="en-US" altLang="zh-CN" sz="1400" dirty="0" smtClean="0"/>
              <a:t>(</a:t>
            </a:r>
            <a:r>
              <a:rPr lang="zh-CN" altLang="en-US" sz="1400" dirty="0" smtClean="0"/>
              <a:t>电梯</a:t>
            </a:r>
            <a:r>
              <a:rPr lang="en-US" altLang="zh-CN" sz="1400" dirty="0" smtClean="0"/>
              <a:t>)</a:t>
            </a:r>
            <a:r>
              <a:rPr lang="zh-CN" altLang="en-US" sz="1400" dirty="0" smtClean="0"/>
              <a:t>逃生。</a:t>
            </a:r>
            <a:br>
              <a:rPr lang="zh-CN" altLang="en-US" sz="1400" dirty="0" smtClean="0"/>
            </a:br>
            <a:r>
              <a:rPr lang="en-US" altLang="zh-CN" sz="1400" dirty="0" smtClean="0"/>
              <a:t>3</a:t>
            </a:r>
            <a:r>
              <a:rPr lang="zh-CN" altLang="en-US" sz="1400" dirty="0" smtClean="0"/>
              <a:t>、切勿返入屋内取回贵重物品。</a:t>
            </a:r>
            <a:br>
              <a:rPr lang="zh-CN" altLang="en-US" sz="1400" dirty="0" smtClean="0"/>
            </a:br>
            <a:r>
              <a:rPr lang="en-US" altLang="zh-CN" sz="1400" dirty="0" smtClean="0"/>
              <a:t>4</a:t>
            </a:r>
            <a:r>
              <a:rPr lang="zh-CN" altLang="en-US" sz="1400" dirty="0" smtClean="0"/>
              <a:t>、夜间发生火灾时，应先叫醒熟睡的人，不要只顾自己逃生，并且尽量大声喊叫，以提醒其他人逃生。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2" descr="F:\未标题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flipH="1">
            <a:off x="216099" y="2124125"/>
            <a:ext cx="36859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5462f96254c1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61259" y="3880216"/>
            <a:ext cx="6096000" cy="247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F:\1 [转换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9651" y="2916213"/>
            <a:ext cx="1184770" cy="19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F:\1 [转换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502" y="4032615"/>
            <a:ext cx="1184770" cy="19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2993590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" y="6516613"/>
            <a:ext cx="10801350" cy="3419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6246639"/>
            <a:ext cx="10801350" cy="2699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825897" y="473140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如何拨打火警电话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749015" y="5178441"/>
            <a:ext cx="1979389" cy="923330"/>
            <a:chOff x="4749015" y="5178441"/>
            <a:chExt cx="1979389" cy="923330"/>
          </a:xfrm>
        </p:grpSpPr>
        <p:sp>
          <p:nvSpPr>
            <p:cNvPr id="5" name="圆角矩形 4"/>
            <p:cNvSpPr/>
            <p:nvPr/>
          </p:nvSpPr>
          <p:spPr>
            <a:xfrm>
              <a:off x="4749015" y="5349944"/>
              <a:ext cx="1979389" cy="582173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30776" y="5178441"/>
              <a:ext cx="15648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119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pic>
        <p:nvPicPr>
          <p:cNvPr id="3074" name="Picture 2" descr="F:\58pic_523878360e3b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16499" y="5189242"/>
            <a:ext cx="917173" cy="9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1564368" y="3059562"/>
            <a:ext cx="1703386" cy="1671614"/>
            <a:chOff x="1397807" y="338915"/>
            <a:chExt cx="2274676" cy="2232248"/>
          </a:xfrm>
        </p:grpSpPr>
        <p:sp>
          <p:nvSpPr>
            <p:cNvPr id="8" name="椭圆 7"/>
            <p:cNvSpPr/>
            <p:nvPr/>
          </p:nvSpPr>
          <p:spPr>
            <a:xfrm>
              <a:off x="1440235" y="338915"/>
              <a:ext cx="2232248" cy="22322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592635" y="476325"/>
              <a:ext cx="1935832" cy="1935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75" name="Picture 3" descr="F:\58pic_523878360e3b0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97807" y="395933"/>
              <a:ext cx="2098623" cy="216224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220552" y="827314"/>
            <a:ext cx="1703386" cy="1671614"/>
            <a:chOff x="1397807" y="338915"/>
            <a:chExt cx="2274676" cy="2232248"/>
          </a:xfrm>
        </p:grpSpPr>
        <p:sp>
          <p:nvSpPr>
            <p:cNvPr id="14" name="椭圆 13"/>
            <p:cNvSpPr/>
            <p:nvPr/>
          </p:nvSpPr>
          <p:spPr>
            <a:xfrm>
              <a:off x="1440235" y="338915"/>
              <a:ext cx="2232248" cy="22322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592635" y="476325"/>
              <a:ext cx="1935832" cy="1935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Picture 3" descr="F:\58pic_523878360e3b0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97807" y="395933"/>
              <a:ext cx="2098623" cy="216224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组合 16"/>
          <p:cNvGrpSpPr/>
          <p:nvPr/>
        </p:nvGrpSpPr>
        <p:grpSpPr>
          <a:xfrm>
            <a:off x="5932050" y="827314"/>
            <a:ext cx="1703386" cy="1671614"/>
            <a:chOff x="1397807" y="338915"/>
            <a:chExt cx="2274676" cy="2232248"/>
          </a:xfrm>
        </p:grpSpPr>
        <p:sp>
          <p:nvSpPr>
            <p:cNvPr id="18" name="椭圆 17"/>
            <p:cNvSpPr/>
            <p:nvPr/>
          </p:nvSpPr>
          <p:spPr>
            <a:xfrm>
              <a:off x="1440235" y="338915"/>
              <a:ext cx="2232248" cy="22322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592635" y="476325"/>
              <a:ext cx="1935832" cy="1935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Picture 3" descr="F:\58pic_523878360e3b0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97807" y="395933"/>
              <a:ext cx="2098623" cy="216224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组合 20"/>
          <p:cNvGrpSpPr/>
          <p:nvPr/>
        </p:nvGrpSpPr>
        <p:grpSpPr>
          <a:xfrm>
            <a:off x="7325008" y="3100545"/>
            <a:ext cx="1703386" cy="1671614"/>
            <a:chOff x="1397807" y="338915"/>
            <a:chExt cx="2274676" cy="2232248"/>
          </a:xfrm>
        </p:grpSpPr>
        <p:sp>
          <p:nvSpPr>
            <p:cNvPr id="22" name="椭圆 21"/>
            <p:cNvSpPr/>
            <p:nvPr/>
          </p:nvSpPr>
          <p:spPr>
            <a:xfrm>
              <a:off x="1440235" y="338915"/>
              <a:ext cx="2232248" cy="22322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592635" y="476325"/>
              <a:ext cx="1935832" cy="1935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Picture 3" descr="F:\58pic_523878360e3b0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1397807" y="395933"/>
              <a:ext cx="2098623" cy="216224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F:\58pic_525111bb3a324 [转换]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194533" y="2771530"/>
            <a:ext cx="2574294" cy="201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60115" y="3546282"/>
            <a:ext cx="1179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打火警电话时候要沉着冷静。</a:t>
            </a:r>
          </a:p>
          <a:p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23538" y="1170598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听到对方报“消防队”时即可讲清地点和单位，尽可能讲清火势的范围、类型。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23008" y="1188021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要注意对方的提问，并且把自己的电话号码告诉对方。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00402" y="3187983"/>
            <a:ext cx="14848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当对方讲：“消防队来了”即可将电话挂断，并且在必经路口等候，帮助消防队员火速进入火灾现场</a:t>
            </a:r>
          </a:p>
        </p:txBody>
      </p:sp>
    </p:spTree>
    <p:extLst>
      <p:ext uri="{BB962C8B-B14F-4D97-AF65-F5344CB8AC3E}">
        <p14:creationId xmlns:p14="http://schemas.microsoft.com/office/powerpoint/2010/main" xmlns="" val="263591798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837</Words>
  <Application>Microsoft Office PowerPoint</Application>
  <PresentationFormat>自定义</PresentationFormat>
  <Paragraphs>127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宋体</vt:lpstr>
      <vt:lpstr>Calibri</vt:lpstr>
      <vt:lpstr>华文琥珀</vt:lpstr>
      <vt:lpstr>微软雅黑</vt:lpstr>
      <vt:lpstr>方正超粗黑简体</vt:lpstr>
      <vt:lpstr>汉仪大黑简</vt:lpstr>
      <vt:lpstr>方正大黑简体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2017-03-16T14:53:39Z</dcterms:created>
  <dcterms:modified xsi:type="dcterms:W3CDTF">2018-09-21T09:58:28Z</dcterms:modified>
</cp:coreProperties>
</file>